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259" r:id="rId3"/>
    <p:sldId id="256" r:id="rId4"/>
    <p:sldId id="287" r:id="rId5"/>
    <p:sldId id="260" r:id="rId6"/>
    <p:sldId id="280" r:id="rId7"/>
    <p:sldId id="279" r:id="rId8"/>
    <p:sldId id="282" r:id="rId9"/>
    <p:sldId id="261" r:id="rId10"/>
    <p:sldId id="265" r:id="rId11"/>
    <p:sldId id="266" r:id="rId12"/>
    <p:sldId id="262" r:id="rId13"/>
    <p:sldId id="288" r:id="rId14"/>
    <p:sldId id="263" r:id="rId15"/>
    <p:sldId id="290" r:id="rId16"/>
    <p:sldId id="291" r:id="rId17"/>
    <p:sldId id="300" r:id="rId18"/>
    <p:sldId id="294" r:id="rId19"/>
    <p:sldId id="293" r:id="rId20"/>
    <p:sldId id="272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5DEC70-3A9D-4E61-A21D-62E1CDD546DB}" type="datetimeFigureOut">
              <a:rPr lang="ru-RU" smtClean="0"/>
              <a:pPr/>
              <a:t>10.11.2015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294459-28B7-422D-AA68-146C5959372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294459-28B7-422D-AA68-146C5959372A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9927F3-5777-485E-80CD-885A14189C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A14185-A4EF-4C6C-A78F-0F74F7D0B6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45378A-15BD-40DF-AE4E-9DF3F6CD39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F3C5DB-CAF4-459A-933C-A6239E0F67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C52AF4-5CEC-4E67-96F4-2E28611A62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ED821F-6632-4454-93D4-34D130D967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7AAD95-36BA-4657-A825-7788DB6533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EA843D-3EA6-478D-BAB6-28EE3F189B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21A826-CF42-458B-91B6-070EF4165A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AE1DB6-0115-4970-9760-455D84A977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C377DF-F4C3-4FEA-8B2C-A4FDE68834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4D8D273B-DB1B-43C9-8F4D-6D3B76A465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gi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gi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gif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11" Type="http://schemas.openxmlformats.org/officeDocument/2006/relationships/image" Target="../media/image24.gif"/><Relationship Id="rId5" Type="http://schemas.openxmlformats.org/officeDocument/2006/relationships/image" Target="../media/image18.png"/><Relationship Id="rId10" Type="http://schemas.openxmlformats.org/officeDocument/2006/relationships/image" Target="../media/image23.gif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l_000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60388" y="373063"/>
            <a:ext cx="7770812" cy="1470025"/>
          </a:xfrm>
        </p:spPr>
        <p:txBody>
          <a:bodyPr/>
          <a:lstStyle/>
          <a:p>
            <a:pPr eaLnBrk="1" hangingPunct="1">
              <a:defRPr/>
            </a:pPr>
            <a:r>
              <a:rPr lang="ru-RU" sz="4500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Урок русского языка</a:t>
            </a:r>
            <a:br>
              <a:rPr lang="ru-RU" sz="4500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4500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pic>
        <p:nvPicPr>
          <p:cNvPr id="2052" name="Picture 4" descr="Cartoon-Clipart-Free-0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542" r="5499" b="5499"/>
          <a:stretch>
            <a:fillRect/>
          </a:stretch>
        </p:blipFill>
        <p:spPr bwMode="auto">
          <a:xfrm rot="-254022">
            <a:off x="1581150" y="2070100"/>
            <a:ext cx="3127375" cy="339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1852613" y="4922838"/>
            <a:ext cx="2176462" cy="456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283" tIns="43141" rIns="86283" bIns="4314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>
                <a:solidFill>
                  <a:srgbClr val="FF0000"/>
                </a:solidFill>
              </a:rPr>
              <a:t>1 класс</a:t>
            </a:r>
          </a:p>
        </p:txBody>
      </p:sp>
    </p:spTree>
  </p:cSld>
  <p:clrMapOvr>
    <a:masterClrMapping/>
  </p:clrMapOvr>
  <p:transition>
    <p:sndAc>
      <p:stSnd>
        <p:snd r:embed="rId2" name="typ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0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1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2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26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6" name="Picture 1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5676" b="73090"/>
          <a:stretch>
            <a:fillRect/>
          </a:stretch>
        </p:blipFill>
        <p:spPr bwMode="auto">
          <a:xfrm>
            <a:off x="288926" y="238125"/>
            <a:ext cx="1208461" cy="1119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5-конечная звезда 23"/>
          <p:cNvSpPr/>
          <p:nvPr/>
        </p:nvSpPr>
        <p:spPr>
          <a:xfrm>
            <a:off x="2357422" y="1714488"/>
            <a:ext cx="5143536" cy="3286148"/>
          </a:xfrm>
          <a:prstGeom prst="star5">
            <a:avLst/>
          </a:prstGeom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С </a:t>
            </a:r>
            <a:r>
              <a:rPr lang="ru-RU" sz="3200" dirty="0" err="1" smtClean="0">
                <a:solidFill>
                  <a:srgbClr val="FF0000"/>
                </a:solidFill>
              </a:rPr>
              <a:t>бУКВОЙ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27" name="Солнце 26"/>
          <p:cNvSpPr/>
          <p:nvPr/>
        </p:nvSpPr>
        <p:spPr>
          <a:xfrm>
            <a:off x="0" y="3500438"/>
            <a:ext cx="4143372" cy="2928958"/>
          </a:xfrm>
          <a:prstGeom prst="sun">
            <a:avLst/>
          </a:prstGeom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ПИШИ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28" name="5-конечная звезда 27"/>
          <p:cNvSpPr/>
          <p:nvPr/>
        </p:nvSpPr>
        <p:spPr>
          <a:xfrm>
            <a:off x="5572132" y="428604"/>
            <a:ext cx="3000396" cy="2428892"/>
          </a:xfrm>
          <a:prstGeom prst="star5">
            <a:avLst/>
          </a:prstGeom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</p:txBody>
      </p:sp>
      <p:sp>
        <p:nvSpPr>
          <p:cNvPr id="29" name="Солнце 28"/>
          <p:cNvSpPr/>
          <p:nvPr/>
        </p:nvSpPr>
        <p:spPr>
          <a:xfrm>
            <a:off x="1500166" y="571480"/>
            <a:ext cx="3143272" cy="1928826"/>
          </a:xfrm>
          <a:prstGeom prst="sun">
            <a:avLst/>
          </a:prstGeom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ЖИ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0" name="Солнце 29"/>
          <p:cNvSpPr/>
          <p:nvPr/>
        </p:nvSpPr>
        <p:spPr>
          <a:xfrm>
            <a:off x="6800840" y="4143380"/>
            <a:ext cx="2343160" cy="2214578"/>
          </a:xfrm>
          <a:prstGeom prst="sun">
            <a:avLst/>
          </a:prstGeom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И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15140" y="1142984"/>
            <a:ext cx="742511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 smtClean="0"/>
          </a:p>
          <a:p>
            <a:r>
              <a:rPr lang="ru-RU" sz="3200" dirty="0" err="1" smtClean="0">
                <a:solidFill>
                  <a:srgbClr val="FF0000"/>
                </a:solidFill>
              </a:rPr>
              <a:t>ши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Space__001527_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175"/>
            <a:ext cx="9144000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AutoShape 3"/>
          <p:cNvSpPr>
            <a:spLocks noChangeArrowheads="1"/>
          </p:cNvSpPr>
          <p:nvPr/>
        </p:nvSpPr>
        <p:spPr bwMode="auto">
          <a:xfrm>
            <a:off x="288925" y="3429000"/>
            <a:ext cx="8634413" cy="325913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CC"/>
              </a:gs>
              <a:gs pos="100000">
                <a:srgbClr val="FFFF99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lIns="86283" tIns="43141" rIns="86283" bIns="43141" anchor="ctr"/>
          <a:lstStyle/>
          <a:p>
            <a:pPr>
              <a:defRPr/>
            </a:pPr>
            <a:endParaRPr lang="ru-RU" sz="31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  <a:p>
            <a:pPr>
              <a:defRPr/>
            </a:pPr>
            <a:r>
              <a:rPr lang="ru-RU" sz="31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А </a:t>
            </a:r>
            <a:r>
              <a:rPr lang="ru-RU" sz="31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вы  получили  </a:t>
            </a:r>
            <a:r>
              <a:rPr lang="ru-RU" sz="31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наше  послание? </a:t>
            </a:r>
            <a:endParaRPr lang="ru-RU" sz="3100" b="1" dirty="0"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  <a:p>
            <a:pPr>
              <a:defRPr/>
            </a:pPr>
            <a:r>
              <a:rPr lang="ru-RU" sz="31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 Если  вы  </a:t>
            </a:r>
            <a:r>
              <a:rPr lang="ru-RU" sz="31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исправите в нём все</a:t>
            </a:r>
          </a:p>
          <a:p>
            <a:pPr>
              <a:defRPr/>
            </a:pPr>
            <a:r>
              <a:rPr lang="ru-RU" sz="31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 ошибки,  </a:t>
            </a:r>
            <a:r>
              <a:rPr lang="ru-RU" sz="31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то  вы  </a:t>
            </a:r>
            <a:r>
              <a:rPr lang="ru-RU" sz="31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узнаете, </a:t>
            </a:r>
          </a:p>
          <a:p>
            <a:pPr>
              <a:defRPr/>
            </a:pPr>
            <a:r>
              <a:rPr lang="ru-RU" sz="31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как мы живем на нашей планете.</a:t>
            </a:r>
            <a:endParaRPr lang="ru-RU" sz="3100" b="1" dirty="0"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</p:txBody>
      </p:sp>
      <p:grpSp>
        <p:nvGrpSpPr>
          <p:cNvPr id="9220" name="Group 4"/>
          <p:cNvGrpSpPr>
            <a:grpSpLocks/>
          </p:cNvGrpSpPr>
          <p:nvPr/>
        </p:nvGrpSpPr>
        <p:grpSpPr bwMode="auto">
          <a:xfrm>
            <a:off x="3144838" y="1119188"/>
            <a:ext cx="2854325" cy="2241550"/>
            <a:chOff x="2098" y="748"/>
            <a:chExt cx="1905" cy="1497"/>
          </a:xfrm>
        </p:grpSpPr>
        <p:sp>
          <p:nvSpPr>
            <p:cNvPr id="9223" name="Rectangle 5" descr="black100"/>
            <p:cNvSpPr>
              <a:spLocks noChangeArrowheads="1"/>
            </p:cNvSpPr>
            <p:nvPr/>
          </p:nvSpPr>
          <p:spPr bwMode="auto">
            <a:xfrm>
              <a:off x="2098" y="748"/>
              <a:ext cx="1905" cy="1497"/>
            </a:xfrm>
            <a:prstGeom prst="rect">
              <a:avLst/>
            </a:prstGeom>
            <a:blipFill dpi="0" rotWithShape="1">
              <a:blip r:embed="rId3"/>
              <a:srcRect/>
              <a:stretch>
                <a:fillRect/>
              </a:stretch>
            </a:blipFill>
            <a:ln w="762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9224" name="Picture 6" descr="82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461" y="1111"/>
              <a:ext cx="1225" cy="1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2295" name="WordArt 7" descr="lines5"/>
          <p:cNvSpPr>
            <a:spLocks noChangeArrowheads="1" noChangeShapeType="1" noTextEdit="1"/>
          </p:cNvSpPr>
          <p:nvPr/>
        </p:nvSpPr>
        <p:spPr bwMode="auto">
          <a:xfrm>
            <a:off x="2940050" y="373063"/>
            <a:ext cx="3332163" cy="542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blipFill dpi="0" rotWithShape="0">
                  <a:blip r:embed="rId5"/>
                  <a:srcRect/>
                  <a:stretch>
                    <a:fillRect/>
                  </a:stretch>
                </a:blip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Verdana"/>
                <a:ea typeface="Verdana"/>
                <a:cs typeface="Verdana"/>
              </a:rPr>
              <a:t>ЗАПРОС</a:t>
            </a:r>
          </a:p>
        </p:txBody>
      </p:sp>
      <p:sp>
        <p:nvSpPr>
          <p:cNvPr id="9222" name="Text Box 8"/>
          <p:cNvSpPr txBox="1">
            <a:spLocks noChangeArrowheads="1"/>
          </p:cNvSpPr>
          <p:nvPr/>
        </p:nvSpPr>
        <p:spPr bwMode="auto">
          <a:xfrm>
            <a:off x="3357554" y="3286124"/>
            <a:ext cx="3196938" cy="871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6283" tIns="43141" rIns="86283" bIns="43141">
            <a:spAutoFit/>
          </a:bodyPr>
          <a:lstStyle/>
          <a:p>
            <a:r>
              <a:rPr lang="ru-RU" sz="5100" b="1" dirty="0"/>
              <a:t>Земляне!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7F06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indefinite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indefinite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CC339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CC339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920"/>
                            </p:stCondLst>
                            <p:childTnLst>
                              <p:par>
                                <p:cTn id="22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CC339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720"/>
                            </p:stCondLst>
                            <p:childTnLst>
                              <p:par>
                                <p:cTn id="28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CC339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0" name="Rectangle 50"/>
          <p:cNvSpPr>
            <a:spLocks noGrp="1" noChangeArrowheads="1"/>
          </p:cNvSpPr>
          <p:nvPr>
            <p:ph type="title"/>
          </p:nvPr>
        </p:nvSpPr>
        <p:spPr>
          <a:xfrm>
            <a:off x="323850" y="476250"/>
            <a:ext cx="8229600" cy="5881708"/>
          </a:xfrm>
        </p:spPr>
        <p:txBody>
          <a:bodyPr/>
          <a:lstStyle/>
          <a:p>
            <a:pPr eaLnBrk="1" hangingPunct="1"/>
            <a:r>
              <a:rPr lang="ru-RU" sz="4000" dirty="0" smtClean="0"/>
              <a:t> </a:t>
            </a:r>
            <a:br>
              <a:rPr lang="ru-RU" sz="4000" dirty="0" smtClean="0"/>
            </a:br>
            <a:r>
              <a:rPr lang="ru-RU" sz="5400" i="1" dirty="0" smtClean="0"/>
              <a:t>Мы </a:t>
            </a:r>
            <a:r>
              <a:rPr lang="ru-RU" sz="5400" i="1" dirty="0" err="1" smtClean="0"/>
              <a:t>хорошые</a:t>
            </a:r>
            <a:r>
              <a:rPr lang="ru-RU" sz="5400" i="1" dirty="0" smtClean="0"/>
              <a:t>,</a:t>
            </a:r>
            <a:br>
              <a:rPr lang="ru-RU" sz="5400" i="1" dirty="0" smtClean="0"/>
            </a:br>
            <a:r>
              <a:rPr lang="ru-RU" sz="5400" i="1" dirty="0" err="1" smtClean="0"/>
              <a:t>Жывем</a:t>
            </a:r>
            <a:r>
              <a:rPr lang="ru-RU" sz="5400" i="1" dirty="0" smtClean="0"/>
              <a:t> отлично,</a:t>
            </a:r>
            <a:br>
              <a:rPr lang="ru-RU" sz="5400" i="1" dirty="0" smtClean="0"/>
            </a:br>
            <a:r>
              <a:rPr lang="ru-RU" sz="5400" i="1" dirty="0" smtClean="0"/>
              <a:t>Едим много </a:t>
            </a:r>
            <a:r>
              <a:rPr lang="ru-RU" sz="5400" i="1" dirty="0" err="1" smtClean="0"/>
              <a:t>кашы</a:t>
            </a:r>
            <a:r>
              <a:rPr lang="ru-RU" sz="5400" i="1" dirty="0" smtClean="0"/>
              <a:t>.</a:t>
            </a:r>
            <a:br>
              <a:rPr lang="ru-RU" sz="5400" i="1" dirty="0" smtClean="0"/>
            </a:br>
            <a:r>
              <a:rPr lang="ru-RU" sz="5400" i="1" dirty="0" smtClean="0"/>
              <a:t> </a:t>
            </a:r>
            <a:r>
              <a:rPr lang="ru-RU" sz="5400" i="1" dirty="0" err="1" smtClean="0"/>
              <a:t>Шыпеть</a:t>
            </a:r>
            <a:r>
              <a:rPr lang="ru-RU" sz="5400" i="1" dirty="0" smtClean="0"/>
              <a:t> и драться не будем.</a:t>
            </a:r>
            <a:br>
              <a:rPr lang="ru-RU" sz="5400" i="1" dirty="0" smtClean="0"/>
            </a:br>
            <a:r>
              <a:rPr lang="ru-RU" sz="5400" i="1" dirty="0" smtClean="0"/>
              <a:t>Давайте </a:t>
            </a:r>
            <a:r>
              <a:rPr lang="ru-RU" sz="5400" i="1" dirty="0" err="1" smtClean="0"/>
              <a:t>дружыть</a:t>
            </a:r>
            <a:r>
              <a:rPr lang="ru-RU" sz="5400" i="1" dirty="0" smtClean="0"/>
              <a:t>. </a:t>
            </a:r>
            <a:r>
              <a:rPr lang="ru-RU" sz="5400" i="1" dirty="0" smtClean="0"/>
              <a:t/>
            </a:r>
            <a:br>
              <a:rPr lang="ru-RU" sz="5400" i="1" dirty="0" smtClean="0"/>
            </a:br>
            <a:r>
              <a:rPr lang="ru-RU" sz="5400" dirty="0" smtClean="0"/>
              <a:t/>
            </a:r>
            <a:br>
              <a:rPr lang="ru-RU" sz="5400" dirty="0" smtClean="0"/>
            </a:br>
            <a:endParaRPr lang="ru-RU" sz="5400" b="1" dirty="0" smtClean="0">
              <a:solidFill>
                <a:srgbClr val="CC0000"/>
              </a:solidFill>
            </a:endParaRPr>
          </a:p>
        </p:txBody>
      </p:sp>
      <p:sp>
        <p:nvSpPr>
          <p:cNvPr id="10243" name="Rectangle 10"/>
          <p:cNvSpPr>
            <a:spLocks noGrp="1" noChangeArrowheads="1"/>
          </p:cNvSpPr>
          <p:nvPr>
            <p:ph type="body" idx="1"/>
          </p:nvPr>
        </p:nvSpPr>
        <p:spPr>
          <a:xfrm flipV="1">
            <a:off x="500034" y="6940532"/>
            <a:ext cx="8229600" cy="560434"/>
          </a:xfrm>
        </p:spPr>
        <p:txBody>
          <a:bodyPr/>
          <a:lstStyle/>
          <a:p>
            <a:pPr eaLnBrk="1" hangingPunct="1"/>
            <a:endParaRPr lang="ru-RU" dirty="0" smtClean="0">
              <a:solidFill>
                <a:srgbClr val="CC000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9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3144838" y="1119188"/>
            <a:ext cx="2854325" cy="224155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5363" name="Picture 3" descr="Space__001527_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175"/>
            <a:ext cx="9144000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WordArt 4" descr="lines5"/>
          <p:cNvSpPr>
            <a:spLocks noChangeArrowheads="1" noChangeShapeType="1" noTextEdit="1"/>
          </p:cNvSpPr>
          <p:nvPr/>
        </p:nvSpPr>
        <p:spPr bwMode="auto">
          <a:xfrm>
            <a:off x="2940050" y="373063"/>
            <a:ext cx="3332163" cy="542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blipFill dpi="0" rotWithShape="0">
                  <a:blip r:embed="rId4"/>
                  <a:srcRect/>
                  <a:stretch>
                    <a:fillRect/>
                  </a:stretch>
                </a:blip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Verdana"/>
                <a:ea typeface="Verdana"/>
                <a:cs typeface="Verdana"/>
              </a:rPr>
              <a:t>ЗАПРОС</a:t>
            </a:r>
          </a:p>
        </p:txBody>
      </p:sp>
      <p:sp>
        <p:nvSpPr>
          <p:cNvPr id="25605" name="AutoShape 5"/>
          <p:cNvSpPr>
            <a:spLocks noChangeArrowheads="1"/>
          </p:cNvSpPr>
          <p:nvPr/>
        </p:nvSpPr>
        <p:spPr bwMode="auto">
          <a:xfrm>
            <a:off x="250825" y="3598863"/>
            <a:ext cx="8634413" cy="32591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CC"/>
              </a:gs>
              <a:gs pos="100000">
                <a:srgbClr val="FFFF99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lIns="86283" tIns="43141" rIns="86283" bIns="43141" anchor="ctr"/>
          <a:lstStyle/>
          <a:p>
            <a:pPr algn="ctr">
              <a:defRPr/>
            </a:pPr>
            <a:endParaRPr lang="ru-RU" sz="3500" b="1" dirty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</p:txBody>
      </p:sp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3348038" y="1323975"/>
            <a:ext cx="2855912" cy="223996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1785918" y="4214818"/>
            <a:ext cx="6453471" cy="1441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6283" tIns="43141" rIns="86283" bIns="43141">
            <a:spAutoFit/>
          </a:bodyPr>
          <a:lstStyle/>
          <a:p>
            <a:r>
              <a:rPr lang="ru-RU" sz="8800" b="1" dirty="0"/>
              <a:t>Проверяем</a:t>
            </a:r>
          </a:p>
        </p:txBody>
      </p:sp>
      <p:sp>
        <p:nvSpPr>
          <p:cNvPr id="15369" name="Text Box 9"/>
          <p:cNvSpPr txBox="1">
            <a:spLocks noChangeArrowheads="1"/>
          </p:cNvSpPr>
          <p:nvPr/>
        </p:nvSpPr>
        <p:spPr bwMode="auto">
          <a:xfrm>
            <a:off x="560388" y="4584700"/>
            <a:ext cx="174625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6283" tIns="43141" rIns="86283" bIns="43141">
            <a:spAutoFit/>
          </a:bodyPr>
          <a:lstStyle/>
          <a:p>
            <a:endParaRPr lang="ru-RU" sz="3800" b="1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7F06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indefinite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indefinite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7" presetClass="entr" presetSubtype="0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80"/>
                                        <p:tgtEl>
                                          <p:spTgt spid="25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CC339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80"/>
                                        <p:tgtEl>
                                          <p:spTgt spid="25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80"/>
                                        <p:tgtEl>
                                          <p:spTgt spid="25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0" animBg="1"/>
      <p:bldP spid="2560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dirty="0" smtClean="0">
                <a:solidFill>
                  <a:schemeClr val="accent2"/>
                </a:solidFill>
              </a:rPr>
              <a:t/>
            </a:r>
            <a:br>
              <a:rPr lang="ru-RU" b="1" dirty="0" smtClean="0">
                <a:solidFill>
                  <a:schemeClr val="accent2"/>
                </a:solidFill>
              </a:rPr>
            </a:br>
            <a:r>
              <a:rPr lang="ru-RU" b="1" dirty="0" smtClean="0">
                <a:solidFill>
                  <a:schemeClr val="accent2"/>
                </a:solidFill>
              </a:rPr>
              <a:t/>
            </a:r>
            <a:br>
              <a:rPr lang="ru-RU" b="1" dirty="0" smtClean="0">
                <a:solidFill>
                  <a:schemeClr val="accent2"/>
                </a:solidFill>
              </a:rPr>
            </a:br>
            <a:r>
              <a:rPr lang="ru-RU" b="1" dirty="0" smtClean="0">
                <a:solidFill>
                  <a:schemeClr val="accent2"/>
                </a:solidFill>
              </a:rPr>
              <a:t/>
            </a:r>
            <a:br>
              <a:rPr lang="ru-RU" b="1" dirty="0" smtClean="0">
                <a:solidFill>
                  <a:schemeClr val="accent2"/>
                </a:solidFill>
              </a:rPr>
            </a:br>
            <a:r>
              <a:rPr lang="ru-RU" b="1" dirty="0" smtClean="0">
                <a:solidFill>
                  <a:schemeClr val="accent2"/>
                </a:solidFill>
              </a:rPr>
              <a:t/>
            </a:r>
            <a:br>
              <a:rPr lang="ru-RU" b="1" dirty="0" smtClean="0">
                <a:solidFill>
                  <a:schemeClr val="accent2"/>
                </a:solidFill>
              </a:rPr>
            </a:br>
            <a:r>
              <a:rPr lang="ru-RU" b="1" dirty="0" smtClean="0">
                <a:solidFill>
                  <a:schemeClr val="accent2"/>
                </a:solidFill>
              </a:rPr>
              <a:t/>
            </a:r>
            <a:br>
              <a:rPr lang="ru-RU" b="1" dirty="0" smtClean="0">
                <a:solidFill>
                  <a:schemeClr val="accent2"/>
                </a:solidFill>
              </a:rPr>
            </a:br>
            <a:r>
              <a:rPr lang="ru-RU" sz="5400" b="1" i="1" dirty="0" smtClean="0"/>
              <a:t>Мы хоро</a:t>
            </a:r>
            <a:r>
              <a:rPr lang="ru-RU" sz="5400" b="1" i="1" dirty="0" smtClean="0">
                <a:solidFill>
                  <a:srgbClr val="FF0000"/>
                </a:solidFill>
              </a:rPr>
              <a:t>ши</a:t>
            </a:r>
            <a:r>
              <a:rPr lang="ru-RU" sz="5400" b="1" i="1" dirty="0" smtClean="0"/>
              <a:t>е,</a:t>
            </a:r>
            <a:br>
              <a:rPr lang="ru-RU" sz="5400" b="1" i="1" dirty="0" smtClean="0"/>
            </a:br>
            <a:r>
              <a:rPr lang="ru-RU" sz="5400" b="1" i="1" dirty="0" smtClean="0">
                <a:solidFill>
                  <a:srgbClr val="FF0000"/>
                </a:solidFill>
              </a:rPr>
              <a:t>Жи</a:t>
            </a:r>
            <a:r>
              <a:rPr lang="ru-RU" sz="5400" b="1" i="1" dirty="0" smtClean="0"/>
              <a:t>вем отлично,</a:t>
            </a:r>
            <a:br>
              <a:rPr lang="ru-RU" sz="5400" b="1" i="1" dirty="0" smtClean="0"/>
            </a:br>
            <a:r>
              <a:rPr lang="ru-RU" sz="5400" b="1" i="1" dirty="0" smtClean="0"/>
              <a:t>Едим много ка</a:t>
            </a:r>
            <a:r>
              <a:rPr lang="ru-RU" sz="5400" b="1" i="1" dirty="0" smtClean="0">
                <a:solidFill>
                  <a:srgbClr val="FF0000"/>
                </a:solidFill>
              </a:rPr>
              <a:t>ши</a:t>
            </a:r>
            <a:r>
              <a:rPr lang="ru-RU" sz="5400" b="1" i="1" dirty="0" smtClean="0"/>
              <a:t>.</a:t>
            </a:r>
            <a:r>
              <a:rPr lang="ru-RU" sz="6600" b="1" i="1" dirty="0" smtClean="0"/>
              <a:t/>
            </a:r>
            <a:br>
              <a:rPr lang="ru-RU" sz="6600" b="1" i="1" dirty="0" smtClean="0"/>
            </a:br>
            <a:endParaRPr lang="ru-RU" sz="6600" b="1" i="1" dirty="0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 flipH="1" flipV="1">
            <a:off x="9644098" y="6857998"/>
            <a:ext cx="571504" cy="428651"/>
          </a:xfrm>
        </p:spPr>
        <p:txBody>
          <a:bodyPr/>
          <a:lstStyle/>
          <a:p>
            <a:pPr eaLnBrk="1" hangingPunct="1"/>
            <a:endParaRPr lang="ru-RU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647423" y="3475928"/>
            <a:ext cx="853019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800" b="1" dirty="0" smtClean="0">
                <a:solidFill>
                  <a:srgbClr val="CC3399"/>
                </a:solidFill>
              </a:rPr>
              <a:t>   </a:t>
            </a:r>
            <a:endParaRPr lang="ru-RU" sz="9600" b="1" dirty="0">
              <a:solidFill>
                <a:srgbClr val="CC3399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57224" y="3571876"/>
            <a:ext cx="742955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i="1" dirty="0" smtClean="0">
                <a:solidFill>
                  <a:srgbClr val="FF0000"/>
                </a:solidFill>
              </a:rPr>
              <a:t>Ши</a:t>
            </a:r>
            <a:r>
              <a:rPr lang="ru-RU" sz="5400" b="1" i="1" dirty="0" smtClean="0"/>
              <a:t>петь и драться не будем.</a:t>
            </a:r>
            <a:br>
              <a:rPr lang="ru-RU" sz="5400" b="1" i="1" dirty="0" smtClean="0"/>
            </a:br>
            <a:r>
              <a:rPr lang="ru-RU" sz="5400" b="1" i="1" dirty="0" smtClean="0"/>
              <a:t> Давайте дру</a:t>
            </a:r>
            <a:r>
              <a:rPr lang="ru-RU" sz="5400" b="1" i="1" dirty="0" smtClean="0">
                <a:solidFill>
                  <a:srgbClr val="FF0000"/>
                </a:solidFill>
              </a:rPr>
              <a:t>жи</a:t>
            </a:r>
            <a:r>
              <a:rPr lang="ru-RU" sz="5400" b="1" i="1" dirty="0" smtClean="0"/>
              <a:t>ть. </a:t>
            </a:r>
            <a:endParaRPr lang="ru-RU" sz="5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Space__001527_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175"/>
            <a:ext cx="9144000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AutoShape 3"/>
          <p:cNvSpPr>
            <a:spLocks noChangeArrowheads="1"/>
          </p:cNvSpPr>
          <p:nvPr/>
        </p:nvSpPr>
        <p:spPr bwMode="auto">
          <a:xfrm>
            <a:off x="288925" y="3429000"/>
            <a:ext cx="8634413" cy="325913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CC"/>
              </a:gs>
              <a:gs pos="100000">
                <a:srgbClr val="FFFF99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lIns="86283" tIns="43141" rIns="86283" bIns="43141" anchor="ctr"/>
          <a:lstStyle/>
          <a:p>
            <a:pPr algn="ctr">
              <a:defRPr/>
            </a:pPr>
            <a:r>
              <a:rPr lang="ru-RU" sz="5400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Составь и спиши</a:t>
            </a:r>
          </a:p>
          <a:p>
            <a:pPr algn="ctr">
              <a:defRPr/>
            </a:pPr>
            <a:r>
              <a:rPr lang="ru-RU" sz="5400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 предложение.</a:t>
            </a:r>
            <a:endParaRPr lang="ru-RU" sz="5400" b="1" dirty="0">
              <a:solidFill>
                <a:srgbClr val="0066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144838" y="1119188"/>
            <a:ext cx="2854325" cy="2241550"/>
            <a:chOff x="2098" y="748"/>
            <a:chExt cx="1905" cy="1497"/>
          </a:xfrm>
        </p:grpSpPr>
        <p:sp>
          <p:nvSpPr>
            <p:cNvPr id="9223" name="Rectangle 5" descr="black100"/>
            <p:cNvSpPr>
              <a:spLocks noChangeArrowheads="1"/>
            </p:cNvSpPr>
            <p:nvPr/>
          </p:nvSpPr>
          <p:spPr bwMode="auto">
            <a:xfrm>
              <a:off x="2098" y="748"/>
              <a:ext cx="1905" cy="1497"/>
            </a:xfrm>
            <a:prstGeom prst="rect">
              <a:avLst/>
            </a:prstGeom>
            <a:blipFill dpi="0" rotWithShape="1">
              <a:blip r:embed="rId3"/>
              <a:srcRect/>
              <a:stretch>
                <a:fillRect/>
              </a:stretch>
            </a:blipFill>
            <a:ln w="762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9224" name="Picture 6" descr="82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461" y="1111"/>
              <a:ext cx="1225" cy="1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2295" name="WordArt 7" descr="lines5"/>
          <p:cNvSpPr>
            <a:spLocks noChangeArrowheads="1" noChangeShapeType="1" noTextEdit="1"/>
          </p:cNvSpPr>
          <p:nvPr/>
        </p:nvSpPr>
        <p:spPr bwMode="auto">
          <a:xfrm>
            <a:off x="2940050" y="373063"/>
            <a:ext cx="3332163" cy="542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blipFill dpi="0" rotWithShape="0">
                  <a:blip r:embed="rId5"/>
                  <a:srcRect/>
                  <a:stretch>
                    <a:fillRect/>
                  </a:stretch>
                </a:blip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Verdana"/>
                <a:ea typeface="Verdana"/>
                <a:cs typeface="Verdana"/>
              </a:rPr>
              <a:t>ЗАПРОС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7F06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indefinite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indefinite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CC339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60"/>
                            </p:stCondLst>
                            <p:childTnLst>
                              <p:par>
                                <p:cTn id="16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CC339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-142908" y="274638"/>
            <a:ext cx="9572692" cy="5154626"/>
          </a:xfrm>
        </p:spPr>
        <p:txBody>
          <a:bodyPr/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1.</a:t>
            </a:r>
            <a:r>
              <a:rPr lang="ru-RU" sz="5400" b="1" dirty="0" smtClean="0"/>
              <a:t>Миши, у, Тишка, жил, кот.</a:t>
            </a:r>
            <a:br>
              <a:rPr lang="ru-RU" sz="5400" b="1" dirty="0" smtClean="0"/>
            </a:br>
            <a:r>
              <a:rPr lang="ru-RU" sz="5400" b="1" i="1" dirty="0" smtClean="0"/>
              <a:t/>
            </a:r>
            <a:br>
              <a:rPr lang="ru-RU" sz="5400" b="1" i="1" dirty="0" smtClean="0"/>
            </a:br>
            <a:r>
              <a:rPr lang="ru-RU" sz="4000" b="1" i="1" dirty="0" smtClean="0">
                <a:solidFill>
                  <a:srgbClr val="FF0000"/>
                </a:solidFill>
              </a:rPr>
              <a:t>2.</a:t>
            </a:r>
            <a:r>
              <a:rPr lang="ru-RU" sz="5400" b="1" i="1" dirty="0" smtClean="0"/>
              <a:t>Наташи, у, новые, лыжи.</a:t>
            </a:r>
            <a:endParaRPr lang="ru-RU" sz="54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28596" y="0"/>
            <a:ext cx="8001056" cy="7848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5800" algn="l"/>
              </a:tabLst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ПАМЯТКА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5800" algn="l"/>
              </a:tabLst>
            </a:pPr>
            <a:r>
              <a:rPr kumimoji="0" lang="ru-RU" sz="3600" b="1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Как правильно списать предложение.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85800" algn="l"/>
              </a:tabLs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Прочитай предложение.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85800" algn="l"/>
              </a:tabLs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Раздели все слова на слоги.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85800" algn="l"/>
              </a:tabLs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Составь схему-модель предложения.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85800" algn="l"/>
              </a:tabLs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Посчитай сколько в предложении слов.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85800" algn="l"/>
              </a:tabLst>
            </a:pP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Найди в словах «ловушки»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85800" algn="l"/>
              </a:tabLs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Списывай, проговаривая каждое слово по слогам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85800" algn="l"/>
              </a:tabLst>
            </a:pPr>
            <a:r>
              <a:rPr lang="ru-RU" sz="32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Проверь, поставь в словах ударение.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85800" algn="l"/>
              </a:tabLst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85800" algn="l"/>
              </a:tabLst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85800" algn="l"/>
              </a:tabLst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3144838" y="1119188"/>
            <a:ext cx="2854325" cy="224155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5363" name="Picture 3" descr="Space__001527_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175"/>
            <a:ext cx="9144000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WordArt 4" descr="lines5"/>
          <p:cNvSpPr>
            <a:spLocks noChangeArrowheads="1" noChangeShapeType="1" noTextEdit="1"/>
          </p:cNvSpPr>
          <p:nvPr/>
        </p:nvSpPr>
        <p:spPr bwMode="auto">
          <a:xfrm>
            <a:off x="2940050" y="373063"/>
            <a:ext cx="3332163" cy="542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blipFill dpi="0" rotWithShape="0">
                  <a:blip r:embed="rId4"/>
                  <a:srcRect/>
                  <a:stretch>
                    <a:fillRect/>
                  </a:stretch>
                </a:blip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Verdana"/>
                <a:ea typeface="Verdana"/>
                <a:cs typeface="Verdana"/>
              </a:rPr>
              <a:t>ЗАПРОС</a:t>
            </a:r>
          </a:p>
        </p:txBody>
      </p:sp>
      <p:sp>
        <p:nvSpPr>
          <p:cNvPr id="25605" name="AutoShape 5"/>
          <p:cNvSpPr>
            <a:spLocks noChangeArrowheads="1"/>
          </p:cNvSpPr>
          <p:nvPr/>
        </p:nvSpPr>
        <p:spPr bwMode="auto">
          <a:xfrm>
            <a:off x="250825" y="3598863"/>
            <a:ext cx="8634413" cy="32591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CC"/>
              </a:gs>
              <a:gs pos="100000">
                <a:srgbClr val="FFFF99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lIns="86283" tIns="43141" rIns="86283" bIns="43141" anchor="ctr"/>
          <a:lstStyle/>
          <a:p>
            <a:pPr algn="ctr">
              <a:defRPr/>
            </a:pPr>
            <a:endParaRPr lang="ru-RU" sz="3500" b="1" dirty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</p:txBody>
      </p:sp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3348038" y="1323975"/>
            <a:ext cx="2855912" cy="223996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1785918" y="4214818"/>
            <a:ext cx="6453471" cy="1441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6283" tIns="43141" rIns="86283" bIns="43141">
            <a:spAutoFit/>
          </a:bodyPr>
          <a:lstStyle/>
          <a:p>
            <a:r>
              <a:rPr lang="ru-RU" sz="8800" b="1" dirty="0"/>
              <a:t>Проверяем</a:t>
            </a:r>
          </a:p>
        </p:txBody>
      </p:sp>
      <p:sp>
        <p:nvSpPr>
          <p:cNvPr id="15369" name="Text Box 9"/>
          <p:cNvSpPr txBox="1">
            <a:spLocks noChangeArrowheads="1"/>
          </p:cNvSpPr>
          <p:nvPr/>
        </p:nvSpPr>
        <p:spPr bwMode="auto">
          <a:xfrm>
            <a:off x="560388" y="4584700"/>
            <a:ext cx="174625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6283" tIns="43141" rIns="86283" bIns="43141">
            <a:spAutoFit/>
          </a:bodyPr>
          <a:lstStyle/>
          <a:p>
            <a:endParaRPr lang="ru-RU" sz="3800" b="1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7F06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indefinite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indefinite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7" presetClass="entr" presetSubtype="0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80"/>
                                        <p:tgtEl>
                                          <p:spTgt spid="25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CC339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80"/>
                                        <p:tgtEl>
                                          <p:spTgt spid="25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80"/>
                                        <p:tgtEl>
                                          <p:spTgt spid="25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0" animBg="1"/>
      <p:bldP spid="2560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5154626"/>
          </a:xfrm>
        </p:spPr>
        <p:txBody>
          <a:bodyPr/>
          <a:lstStyle/>
          <a:p>
            <a:r>
              <a:rPr lang="ru-RU" sz="5400" b="1" i="1" dirty="0" smtClean="0"/>
              <a:t>У_ </a:t>
            </a:r>
            <a:r>
              <a:rPr lang="ru-RU" sz="5400" b="1" i="1" dirty="0" smtClean="0">
                <a:solidFill>
                  <a:srgbClr val="FF0000"/>
                </a:solidFill>
              </a:rPr>
              <a:t>М</a:t>
            </a:r>
            <a:r>
              <a:rPr lang="ru-RU" sz="5400" b="1" i="1" dirty="0" smtClean="0"/>
              <a:t>и</a:t>
            </a:r>
            <a:r>
              <a:rPr lang="ru-RU" sz="5400" b="1" i="1" u="sng" dirty="0" smtClean="0"/>
              <a:t>ш</a:t>
            </a:r>
            <a:r>
              <a:rPr lang="ru-RU" sz="5400" b="1" i="1" dirty="0" smtClean="0">
                <a:solidFill>
                  <a:srgbClr val="FF0000"/>
                </a:solidFill>
              </a:rPr>
              <a:t>и</a:t>
            </a:r>
            <a:r>
              <a:rPr lang="ru-RU" sz="5400" b="1" i="1" dirty="0" smtClean="0"/>
              <a:t> </a:t>
            </a:r>
            <a:r>
              <a:rPr lang="ru-RU" sz="5400" b="1" i="1" u="sng" dirty="0" smtClean="0"/>
              <a:t>ж</a:t>
            </a:r>
            <a:r>
              <a:rPr lang="ru-RU" sz="5400" b="1" i="1" dirty="0" smtClean="0">
                <a:solidFill>
                  <a:srgbClr val="FF0000"/>
                </a:solidFill>
              </a:rPr>
              <a:t>и</a:t>
            </a:r>
            <a:r>
              <a:rPr lang="ru-RU" sz="5400" b="1" i="1" dirty="0" smtClean="0"/>
              <a:t>л кот </a:t>
            </a:r>
            <a:r>
              <a:rPr lang="ru-RU" sz="5400" b="1" i="1" dirty="0" smtClean="0">
                <a:solidFill>
                  <a:srgbClr val="FF0000"/>
                </a:solidFill>
              </a:rPr>
              <a:t>Т</a:t>
            </a:r>
            <a:r>
              <a:rPr lang="ru-RU" sz="5400" b="1" i="1" dirty="0" smtClean="0"/>
              <a:t>ишка.</a:t>
            </a:r>
            <a:br>
              <a:rPr lang="ru-RU" sz="5400" b="1" i="1" dirty="0" smtClean="0"/>
            </a:br>
            <a:r>
              <a:rPr lang="ru-RU" sz="5400" b="1" i="1" dirty="0" smtClean="0"/>
              <a:t/>
            </a:r>
            <a:br>
              <a:rPr lang="ru-RU" sz="5400" b="1" i="1" dirty="0" smtClean="0"/>
            </a:br>
            <a:r>
              <a:rPr lang="ru-RU" sz="5400" b="1" i="1" dirty="0" smtClean="0"/>
              <a:t>У_ </a:t>
            </a:r>
            <a:r>
              <a:rPr lang="ru-RU" sz="5400" b="1" i="1" dirty="0" smtClean="0">
                <a:solidFill>
                  <a:srgbClr val="FF0000"/>
                </a:solidFill>
              </a:rPr>
              <a:t>Н</a:t>
            </a:r>
            <a:r>
              <a:rPr lang="ru-RU" sz="5400" b="1" i="1" dirty="0" smtClean="0"/>
              <a:t>ата</a:t>
            </a:r>
            <a:r>
              <a:rPr lang="ru-RU" sz="5400" b="1" i="1" u="sng" dirty="0" smtClean="0"/>
              <a:t>ш</a:t>
            </a:r>
            <a:r>
              <a:rPr lang="ru-RU" sz="5400" b="1" i="1" dirty="0" smtClean="0">
                <a:solidFill>
                  <a:srgbClr val="FF0000"/>
                </a:solidFill>
              </a:rPr>
              <a:t>и</a:t>
            </a:r>
            <a:r>
              <a:rPr lang="ru-RU" sz="5400" b="1" i="1" dirty="0" smtClean="0"/>
              <a:t> новые лы</a:t>
            </a:r>
            <a:r>
              <a:rPr lang="ru-RU" sz="5400" b="1" i="1" u="sng" dirty="0" smtClean="0"/>
              <a:t>ж</a:t>
            </a:r>
            <a:r>
              <a:rPr lang="ru-RU" sz="5400" b="1" i="1" dirty="0" smtClean="0">
                <a:solidFill>
                  <a:srgbClr val="FF0000"/>
                </a:solidFill>
              </a:rPr>
              <a:t>и</a:t>
            </a:r>
            <a:r>
              <a:rPr lang="ru-RU" sz="5400" b="1" i="1" dirty="0" smtClean="0"/>
              <a:t>.</a:t>
            </a:r>
            <a:endParaRPr lang="ru-RU" sz="54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pace__001527_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304800"/>
            <a:ext cx="9144000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AutoShape 3"/>
          <p:cNvSpPr>
            <a:spLocks noChangeArrowheads="1"/>
          </p:cNvSpPr>
          <p:nvPr/>
        </p:nvSpPr>
        <p:spPr bwMode="auto">
          <a:xfrm>
            <a:off x="323850" y="3598863"/>
            <a:ext cx="8634413" cy="32591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CC"/>
              </a:gs>
              <a:gs pos="100000">
                <a:srgbClr val="FFFF99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lIns="86283" tIns="43141" rIns="86283" bIns="43141" anchor="ctr"/>
          <a:lstStyle/>
          <a:p>
            <a:pPr algn="ctr">
              <a:defRPr/>
            </a:pPr>
            <a:endParaRPr lang="ru-RU" sz="3500" b="1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</p:txBody>
      </p:sp>
      <p:grpSp>
        <p:nvGrpSpPr>
          <p:cNvPr id="3076" name="Group 4"/>
          <p:cNvGrpSpPr>
            <a:grpSpLocks/>
          </p:cNvGrpSpPr>
          <p:nvPr/>
        </p:nvGrpSpPr>
        <p:grpSpPr bwMode="auto">
          <a:xfrm>
            <a:off x="3144838" y="1119188"/>
            <a:ext cx="2854325" cy="2241550"/>
            <a:chOff x="2098" y="748"/>
            <a:chExt cx="1905" cy="1497"/>
          </a:xfrm>
        </p:grpSpPr>
        <p:sp>
          <p:nvSpPr>
            <p:cNvPr id="3081" name="Rectangle 5" descr="black100"/>
            <p:cNvSpPr>
              <a:spLocks noChangeArrowheads="1"/>
            </p:cNvSpPr>
            <p:nvPr/>
          </p:nvSpPr>
          <p:spPr bwMode="auto">
            <a:xfrm>
              <a:off x="2098" y="748"/>
              <a:ext cx="1905" cy="1497"/>
            </a:xfrm>
            <a:prstGeom prst="rect">
              <a:avLst/>
            </a:prstGeom>
            <a:blipFill dpi="0" rotWithShape="1">
              <a:blip r:embed="rId4"/>
              <a:srcRect/>
              <a:stretch>
                <a:fillRect/>
              </a:stretch>
            </a:blipFill>
            <a:ln w="762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3082" name="Picture 6" descr="82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461" y="1111"/>
              <a:ext cx="1225" cy="1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3144838" y="1119188"/>
            <a:ext cx="2854325" cy="224155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28" name="WordArt 8" descr="lines5"/>
          <p:cNvSpPr>
            <a:spLocks noChangeArrowheads="1" noChangeShapeType="1" noTextEdit="1"/>
          </p:cNvSpPr>
          <p:nvPr/>
        </p:nvSpPr>
        <p:spPr bwMode="auto">
          <a:xfrm>
            <a:off x="2940050" y="373063"/>
            <a:ext cx="3332163" cy="542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blipFill dpi="0" rotWithShape="0">
                  <a:blip r:embed="rId6"/>
                  <a:srcRect/>
                  <a:stretch>
                    <a:fillRect/>
                  </a:stretch>
                </a:blip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Verdana"/>
                <a:ea typeface="Verdana"/>
                <a:cs typeface="Verdana"/>
              </a:rPr>
              <a:t>ЗАПРОС</a:t>
            </a:r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2571736" y="3500438"/>
            <a:ext cx="4330700" cy="66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283" tIns="43141" rIns="86283" bIns="43141">
            <a:spAutoFit/>
          </a:bodyPr>
          <a:lstStyle/>
          <a:p>
            <a:r>
              <a:rPr lang="ru-RU" sz="3800" b="1" dirty="0">
                <a:solidFill>
                  <a:srgbClr val="0066FF"/>
                </a:solidFill>
              </a:rPr>
              <a:t>Привет  земляне!</a:t>
            </a:r>
          </a:p>
        </p:txBody>
      </p:sp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642910" y="4185552"/>
            <a:ext cx="8858312" cy="267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6283" tIns="43141" rIns="86283" bIns="43141">
            <a:spAutoFit/>
          </a:bodyPr>
          <a:lstStyle/>
          <a:p>
            <a:r>
              <a:rPr lang="ru-RU" sz="2800" b="1" dirty="0"/>
              <a:t>Мы  ученики  звёздной  школы. </a:t>
            </a:r>
          </a:p>
          <a:p>
            <a:r>
              <a:rPr lang="ru-RU" sz="2800" b="1" dirty="0" smtClean="0"/>
              <a:t>Осваиваем  </a:t>
            </a:r>
            <a:r>
              <a:rPr lang="ru-RU" sz="2800" b="1" dirty="0"/>
              <a:t>новые  </a:t>
            </a:r>
            <a:r>
              <a:rPr lang="ru-RU" sz="2800" b="1" dirty="0" smtClean="0"/>
              <a:t>планеты и  изучаем их</a:t>
            </a:r>
          </a:p>
          <a:p>
            <a:r>
              <a:rPr lang="ru-RU" sz="2800" b="1" dirty="0" smtClean="0"/>
              <a:t>язык. </a:t>
            </a:r>
          </a:p>
          <a:p>
            <a:r>
              <a:rPr lang="ru-RU" sz="2800" b="1" dirty="0" smtClean="0"/>
              <a:t>Мы не умеем правильно писать слова с сочетаниями ЖИ и ШИ.</a:t>
            </a:r>
          </a:p>
          <a:p>
            <a:r>
              <a:rPr lang="ru-RU" sz="2800" b="1" dirty="0" smtClean="0"/>
              <a:t> Поможете нам?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7F06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indefinite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indefinite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7" presetClass="entr" presetSubtype="0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8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CC339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8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8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40"/>
                            </p:stCondLst>
                            <p:childTnLst>
                              <p:par>
                                <p:cTn id="20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5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5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5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140"/>
                            </p:stCondLst>
                            <p:childTnLst>
                              <p:par>
                                <p:cTn id="26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5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5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5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100"/>
                            </p:stCondLst>
                            <p:childTnLst>
                              <p:par>
                                <p:cTn id="32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5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5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5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380"/>
                            </p:stCondLst>
                            <p:childTnLst>
                              <p:par>
                                <p:cTn id="38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51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51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51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620"/>
                            </p:stCondLst>
                            <p:childTnLst>
                              <p:par>
                                <p:cTn id="44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6" dur="80"/>
                                        <p:tgtEl>
                                          <p:spTgt spid="51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7" dur="80"/>
                                        <p:tgtEl>
                                          <p:spTgt spid="51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80"/>
                                        <p:tgtEl>
                                          <p:spTgt spid="51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540"/>
                            </p:stCondLst>
                            <p:childTnLst>
                              <p:par>
                                <p:cTn id="50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2" dur="80"/>
                                        <p:tgtEl>
                                          <p:spTgt spid="51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3" dur="80"/>
                                        <p:tgtEl>
                                          <p:spTgt spid="51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80"/>
                                        <p:tgtEl>
                                          <p:spTgt spid="51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5" dur="1000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7" grpId="0" animBg="1"/>
      <p:bldP spid="5127" grpId="1" animBg="1"/>
      <p:bldP spid="5128" grpId="0" animBg="1"/>
      <p:bldP spid="5128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800px-Saint_Petersburg_3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25463" y="-238125"/>
            <a:ext cx="9669463" cy="7085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3" descr="_piter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595313" y="0"/>
            <a:ext cx="97393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4" descr="zemly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661988" y="-238125"/>
            <a:ext cx="98059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6" descr="index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390525" y="0"/>
            <a:ext cx="95345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5" name="Picture 7" descr="1175290012_07_space_5814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-180975" y="0"/>
            <a:ext cx="93249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6" name="Rectangle 8"/>
          <p:cNvSpPr>
            <a:spLocks noChangeArrowheads="1"/>
          </p:cNvSpPr>
          <p:nvPr/>
        </p:nvSpPr>
        <p:spPr bwMode="auto">
          <a:xfrm>
            <a:off x="-661988" y="-304800"/>
            <a:ext cx="9805988" cy="71628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86283" tIns="43141" rIns="86283" bIns="43141" anchor="ctr"/>
          <a:lstStyle/>
          <a:p>
            <a:pPr algn="ctr"/>
            <a:endParaRPr lang="ru-RU"/>
          </a:p>
        </p:txBody>
      </p:sp>
      <p:pic>
        <p:nvPicPr>
          <p:cNvPr id="16393" name="Picture 9" descr="15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25450" y="644525"/>
            <a:ext cx="4689475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8" name="Picture 10" descr="x_9dc4b2255e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-254000" y="-276225"/>
            <a:ext cx="9805988" cy="713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0" y="2357431"/>
            <a:ext cx="6429388" cy="4672020"/>
            <a:chOff x="148" y="1959"/>
            <a:chExt cx="3901" cy="2758"/>
          </a:xfrm>
        </p:grpSpPr>
        <p:pic>
          <p:nvPicPr>
            <p:cNvPr id="16399" name="Picture 13" descr="48"/>
            <p:cNvPicPr>
              <a:picLocks noChangeAspect="1" noChangeArrowheads="1" noCrop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2489" y="2031"/>
              <a:ext cx="1560" cy="26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400" name="Picture 14" descr="2"/>
            <p:cNvPicPr>
              <a:picLocks noChangeAspect="1" noChangeArrowheads="1" noCrop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148" y="1959"/>
              <a:ext cx="1827" cy="26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7663" name="AutoShape 15"/>
          <p:cNvSpPr>
            <a:spLocks noChangeArrowheads="1"/>
          </p:cNvSpPr>
          <p:nvPr/>
        </p:nvSpPr>
        <p:spPr bwMode="auto">
          <a:xfrm>
            <a:off x="6000760" y="1285860"/>
            <a:ext cx="3467100" cy="2246323"/>
          </a:xfrm>
          <a:prstGeom prst="cloudCallout">
            <a:avLst>
              <a:gd name="adj1" fmla="val -61718"/>
              <a:gd name="adj2" fmla="val 65875"/>
            </a:avLst>
          </a:prstGeom>
          <a:solidFill>
            <a:schemeClr val="accent1">
              <a:alpha val="0"/>
            </a:schemeClr>
          </a:solidFill>
          <a:ln w="38100">
            <a:solidFill>
              <a:schemeClr val="accent1"/>
            </a:solidFill>
            <a:round/>
            <a:headEnd/>
            <a:tailEnd/>
          </a:ln>
        </p:spPr>
        <p:txBody>
          <a:bodyPr lIns="86283" tIns="43141" rIns="86283" bIns="43141"/>
          <a:lstStyle/>
          <a:p>
            <a:pPr algn="ctr"/>
            <a:r>
              <a:rPr lang="ru-RU" sz="2600" b="1" dirty="0" smtClean="0">
                <a:solidFill>
                  <a:srgbClr val="FF0000"/>
                </a:solidFill>
              </a:rPr>
              <a:t>Цель нашего полета достигнута</a:t>
            </a:r>
            <a:endParaRPr lang="ru-RU" sz="2600" b="1" dirty="0">
              <a:solidFill>
                <a:srgbClr val="FF0000"/>
              </a:solidFill>
            </a:endParaRPr>
          </a:p>
        </p:txBody>
      </p:sp>
      <p:sp>
        <p:nvSpPr>
          <p:cNvPr id="27664" name="AutoShape 16"/>
          <p:cNvSpPr>
            <a:spLocks noChangeArrowheads="1"/>
          </p:cNvSpPr>
          <p:nvPr/>
        </p:nvSpPr>
        <p:spPr bwMode="auto">
          <a:xfrm>
            <a:off x="1500166" y="714356"/>
            <a:ext cx="4473583" cy="2465400"/>
          </a:xfrm>
          <a:prstGeom prst="cloudCallout">
            <a:avLst>
              <a:gd name="adj1" fmla="val -47755"/>
              <a:gd name="adj2" fmla="val 79019"/>
            </a:avLst>
          </a:prstGeom>
          <a:solidFill>
            <a:schemeClr val="accent1">
              <a:alpha val="0"/>
            </a:schemeClr>
          </a:solidFill>
          <a:ln w="38100">
            <a:solidFill>
              <a:schemeClr val="accent1"/>
            </a:solidFill>
            <a:round/>
            <a:headEnd/>
            <a:tailEnd/>
          </a:ln>
        </p:spPr>
        <p:txBody>
          <a:bodyPr lIns="86283" tIns="43141" rIns="86283" bIns="43141"/>
          <a:lstStyle/>
          <a:p>
            <a:pPr algn="ctr"/>
            <a:r>
              <a:rPr lang="ru-RU" sz="2600" b="1" dirty="0" smtClean="0">
                <a:solidFill>
                  <a:srgbClr val="FF0000"/>
                </a:solidFill>
              </a:rPr>
              <a:t>Мы запомнили, что </a:t>
            </a:r>
            <a:r>
              <a:rPr lang="ru-RU" sz="2600" b="1" dirty="0" err="1" smtClean="0"/>
              <a:t>жи</a:t>
            </a:r>
            <a:r>
              <a:rPr lang="ru-RU" sz="2600" b="1" dirty="0" smtClean="0"/>
              <a:t>, </a:t>
            </a:r>
            <a:r>
              <a:rPr lang="ru-RU" sz="2600" b="1" dirty="0" err="1" smtClean="0"/>
              <a:t>ши</a:t>
            </a:r>
            <a:r>
              <a:rPr lang="ru-RU" sz="2600" b="1" dirty="0" smtClean="0"/>
              <a:t> </a:t>
            </a:r>
            <a:r>
              <a:rPr lang="ru-RU" sz="2600" b="1" dirty="0" smtClean="0">
                <a:solidFill>
                  <a:srgbClr val="FF0000"/>
                </a:solidFill>
              </a:rPr>
              <a:t>надо писать с буквой </a:t>
            </a:r>
            <a:r>
              <a:rPr lang="ru-RU" sz="2600" b="1" dirty="0" smtClean="0"/>
              <a:t>и</a:t>
            </a:r>
            <a:endParaRPr lang="ru-RU" sz="2600" b="1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0"/>
                            </p:stCondLst>
                            <p:childTnLst>
                              <p:par>
                                <p:cTn id="3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7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000"/>
                            </p:stCondLst>
                            <p:childTnLst>
                              <p:par>
                                <p:cTn id="3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3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27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27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6" grpId="0" animBg="1"/>
      <p:bldP spid="27663" grpId="0" animBg="1"/>
      <p:bldP spid="2766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5" descr="Space__001527_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404813"/>
            <a:ext cx="9685338" cy="726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500035" y="642918"/>
            <a:ext cx="8643966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perspectiveContrastingRightFacing"/>
              <a:lightRig rig="threePt" dir="t"/>
            </a:scene3d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ТЕМА УРОКА</a:t>
            </a:r>
          </a:p>
          <a:p>
            <a:pPr algn="ctr"/>
            <a:endParaRPr lang="ru-RU" sz="5400" b="1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  <a:reflection blurRad="6350" stA="60000" endA="900" endPos="58000" dir="5400000" sy="-100000" algn="bl" rotWithShape="0"/>
              </a:effectLst>
            </a:endParaRPr>
          </a:p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«Правописание слов с сочетаниями  ЖИ, ШИ»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dissolve/>
    <p:sndAc>
      <p:stSnd>
        <p:snd r:embed="rId2" name="drumroll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5" descr="Space__001527_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404813"/>
            <a:ext cx="9685338" cy="726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500035" y="1643050"/>
            <a:ext cx="8643966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perspectiveContrastingRightFacing"/>
              <a:lightRig rig="threePt" dir="t"/>
            </a:scene3d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ЦЕЛЬ</a:t>
            </a:r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 УРОКА</a:t>
            </a:r>
          </a:p>
          <a:p>
            <a:pPr algn="ctr"/>
            <a:endParaRPr lang="ru-RU" sz="5400" b="1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  <a:reflection blurRad="6350" stA="60000" endA="900" endPos="58000" dir="5400000" sy="-100000" algn="bl" rotWithShape="0"/>
              </a:effectLst>
            </a:endParaRPr>
          </a:p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Научиться правильно писать слова с сочетаниями ЖИ, ШИ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dissolve/>
    <p:sndAc>
      <p:stSnd>
        <p:snd r:embed="rId2" name="drumroll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3211513" y="1189038"/>
            <a:ext cx="2720975" cy="21717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5123" name="Picture 3" descr="Space__001527_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175"/>
            <a:ext cx="9144000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AutoShape 4"/>
          <p:cNvSpPr>
            <a:spLocks noChangeArrowheads="1"/>
          </p:cNvSpPr>
          <p:nvPr/>
        </p:nvSpPr>
        <p:spPr bwMode="auto">
          <a:xfrm>
            <a:off x="288925" y="3429000"/>
            <a:ext cx="8634413" cy="325913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CC"/>
              </a:gs>
              <a:gs pos="100000">
                <a:srgbClr val="FFFF99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lIns="86283" tIns="43141" rIns="86283" bIns="43141" anchor="ctr"/>
          <a:lstStyle/>
          <a:p>
            <a:pPr algn="ctr">
              <a:defRPr/>
            </a:pPr>
            <a:endParaRPr lang="ru-RU" sz="2700" b="1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</p:txBody>
      </p:sp>
      <p:grpSp>
        <p:nvGrpSpPr>
          <p:cNvPr id="5125" name="Group 5"/>
          <p:cNvGrpSpPr>
            <a:grpSpLocks/>
          </p:cNvGrpSpPr>
          <p:nvPr/>
        </p:nvGrpSpPr>
        <p:grpSpPr bwMode="auto">
          <a:xfrm>
            <a:off x="3144838" y="1119188"/>
            <a:ext cx="2854325" cy="2241550"/>
            <a:chOff x="2098" y="748"/>
            <a:chExt cx="1905" cy="1497"/>
          </a:xfrm>
        </p:grpSpPr>
        <p:sp>
          <p:nvSpPr>
            <p:cNvPr id="5128" name="Rectangle 6" descr="black100"/>
            <p:cNvSpPr>
              <a:spLocks noChangeArrowheads="1"/>
            </p:cNvSpPr>
            <p:nvPr/>
          </p:nvSpPr>
          <p:spPr bwMode="auto">
            <a:xfrm>
              <a:off x="2098" y="748"/>
              <a:ext cx="1905" cy="1497"/>
            </a:xfrm>
            <a:prstGeom prst="rect">
              <a:avLst/>
            </a:prstGeom>
            <a:blipFill dpi="0" rotWithShape="1">
              <a:blip r:embed="rId4"/>
              <a:srcRect/>
              <a:stretch>
                <a:fillRect/>
              </a:stretch>
            </a:blipFill>
            <a:ln w="762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5129" name="Picture 7" descr="82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461" y="1111"/>
              <a:ext cx="1225" cy="1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200" name="WordArt 8" descr="lines5"/>
          <p:cNvSpPr>
            <a:spLocks noChangeArrowheads="1" noChangeShapeType="1" noTextEdit="1"/>
          </p:cNvSpPr>
          <p:nvPr/>
        </p:nvSpPr>
        <p:spPr bwMode="auto">
          <a:xfrm>
            <a:off x="2940050" y="373063"/>
            <a:ext cx="3332163" cy="542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blipFill dpi="0" rotWithShape="0">
                  <a:blip r:embed="rId6"/>
                  <a:srcRect/>
                  <a:stretch>
                    <a:fillRect/>
                  </a:stretch>
                </a:blip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Verdana"/>
                <a:ea typeface="Verdana"/>
                <a:cs typeface="Verdana"/>
              </a:rPr>
              <a:t>ЗАПРОС</a:t>
            </a:r>
          </a:p>
        </p:txBody>
      </p:sp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1857356" y="4286256"/>
            <a:ext cx="5643602" cy="1749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6283" tIns="43141" rIns="86283" bIns="43141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</a:rPr>
              <a:t>КАРТИННЫЙ ДИКТАНТ</a:t>
            </a:r>
            <a:endParaRPr lang="ru-RU" sz="5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7F06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indefinite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indefinite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7" presetClass="entr" presetSubtype="0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80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CC339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80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80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80"/>
                            </p:stCondLst>
                            <p:childTnLst>
                              <p:par>
                                <p:cTn id="20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8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8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8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819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0"/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animBg="1"/>
      <p:bldP spid="8196" grpId="0" build="allAtOnce" animBg="1"/>
      <p:bldP spid="820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3211513" y="1189038"/>
            <a:ext cx="2720975" cy="21717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5123" name="Picture 3" descr="Space__001527_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175"/>
            <a:ext cx="9144000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AutoShape 4"/>
          <p:cNvSpPr>
            <a:spLocks noChangeArrowheads="1"/>
          </p:cNvSpPr>
          <p:nvPr/>
        </p:nvSpPr>
        <p:spPr bwMode="auto">
          <a:xfrm>
            <a:off x="288925" y="3429000"/>
            <a:ext cx="8634413" cy="325913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CC"/>
              </a:gs>
              <a:gs pos="100000">
                <a:srgbClr val="FFFF99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lIns="86283" tIns="43141" rIns="86283" bIns="43141" anchor="ctr"/>
          <a:lstStyle/>
          <a:p>
            <a:pPr algn="ctr">
              <a:defRPr/>
            </a:pPr>
            <a:endParaRPr lang="ru-RU" sz="2700" b="1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144838" y="1119188"/>
            <a:ext cx="2854325" cy="2241550"/>
            <a:chOff x="2098" y="748"/>
            <a:chExt cx="1905" cy="1497"/>
          </a:xfrm>
        </p:grpSpPr>
        <p:sp>
          <p:nvSpPr>
            <p:cNvPr id="5128" name="Rectangle 6" descr="black100"/>
            <p:cNvSpPr>
              <a:spLocks noChangeArrowheads="1"/>
            </p:cNvSpPr>
            <p:nvPr/>
          </p:nvSpPr>
          <p:spPr bwMode="auto">
            <a:xfrm>
              <a:off x="2098" y="748"/>
              <a:ext cx="1905" cy="1497"/>
            </a:xfrm>
            <a:prstGeom prst="rect">
              <a:avLst/>
            </a:prstGeom>
            <a:blipFill dpi="0" rotWithShape="1">
              <a:blip r:embed="rId4"/>
              <a:srcRect/>
              <a:stretch>
                <a:fillRect/>
              </a:stretch>
            </a:blipFill>
            <a:ln w="762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5129" name="Picture 7" descr="82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461" y="1111"/>
              <a:ext cx="1225" cy="1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200" name="WordArt 8" descr="lines5"/>
          <p:cNvSpPr>
            <a:spLocks noChangeArrowheads="1" noChangeShapeType="1" noTextEdit="1"/>
          </p:cNvSpPr>
          <p:nvPr/>
        </p:nvSpPr>
        <p:spPr bwMode="auto">
          <a:xfrm>
            <a:off x="2940050" y="373063"/>
            <a:ext cx="3332163" cy="542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blipFill dpi="0" rotWithShape="0">
                  <a:blip r:embed="rId6"/>
                  <a:srcRect/>
                  <a:stretch>
                    <a:fillRect/>
                  </a:stretch>
                </a:blip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Verdana"/>
                <a:ea typeface="Verdana"/>
                <a:cs typeface="Verdana"/>
              </a:rPr>
              <a:t>ЗАПРОС</a:t>
            </a:r>
          </a:p>
        </p:txBody>
      </p:sp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857224" y="4000504"/>
            <a:ext cx="7590640" cy="1564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6283" tIns="43141" rIns="86283" bIns="43141">
            <a:spAutoFit/>
          </a:bodyPr>
          <a:lstStyle/>
          <a:p>
            <a:pPr algn="just"/>
            <a:r>
              <a:rPr lang="ru-RU" sz="3200" b="1" dirty="0"/>
              <a:t>Предлагаем  </a:t>
            </a:r>
            <a:r>
              <a:rPr lang="ru-RU" sz="3200" b="1" dirty="0" smtClean="0"/>
              <a:t>для начала вспомнить </a:t>
            </a:r>
          </a:p>
          <a:p>
            <a:pPr algn="just"/>
            <a:r>
              <a:rPr lang="ru-RU" sz="3200" b="1" dirty="0" smtClean="0"/>
              <a:t>критерии правильности   написания</a:t>
            </a:r>
          </a:p>
          <a:p>
            <a:pPr algn="just"/>
            <a:r>
              <a:rPr lang="ru-RU" sz="3200" b="1" dirty="0" smtClean="0"/>
              <a:t>слов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7F06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indefinite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indefinite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7" presetClass="entr" presetSubtype="0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80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CC339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80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80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80"/>
                            </p:stCondLst>
                            <p:childTnLst>
                              <p:par>
                                <p:cTn id="20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8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8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8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740"/>
                            </p:stCondLst>
                            <p:childTnLst>
                              <p:par>
                                <p:cTn id="26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82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82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82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940"/>
                            </p:stCondLst>
                            <p:childTnLst>
                              <p:par>
                                <p:cTn id="32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82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82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82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animBg="1"/>
      <p:bldP spid="820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3008313" y="1255713"/>
            <a:ext cx="3738562" cy="101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6283" tIns="43141" rIns="86283" bIns="43141" anchor="ctr"/>
          <a:lstStyle/>
          <a:p>
            <a:pPr algn="ctr">
              <a:defRPr/>
            </a:pPr>
            <a:endParaRPr lang="ru-RU" sz="4200" baseline="3000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428596" y="571480"/>
            <a:ext cx="4442266" cy="764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6283" tIns="43141" rIns="86283" bIns="43141">
            <a:spAutoFit/>
          </a:bodyPr>
          <a:lstStyle/>
          <a:p>
            <a:r>
              <a:rPr lang="ru-RU" sz="4400" b="1" i="1" dirty="0" smtClean="0"/>
              <a:t>аккуратность</a:t>
            </a:r>
            <a:endParaRPr lang="ru-RU" sz="4400" b="1" i="1" dirty="0"/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4786314" y="1500174"/>
            <a:ext cx="3622118" cy="764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6283" tIns="43141" rIns="86283" bIns="43141">
            <a:spAutoFit/>
          </a:bodyPr>
          <a:lstStyle/>
          <a:p>
            <a:r>
              <a:rPr lang="ru-RU" sz="4400" b="1" i="1" dirty="0" smtClean="0"/>
              <a:t>размер букв</a:t>
            </a:r>
            <a:endParaRPr lang="ru-RU" sz="4400" b="1" i="1" dirty="0"/>
          </a:p>
        </p:txBody>
      </p:sp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1071538" y="2214554"/>
            <a:ext cx="2156589" cy="764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6283" tIns="43141" rIns="86283" bIns="43141">
            <a:spAutoFit/>
          </a:bodyPr>
          <a:lstStyle/>
          <a:p>
            <a:r>
              <a:rPr lang="ru-RU" sz="4400" b="1" i="1" dirty="0" smtClean="0"/>
              <a:t>наклон</a:t>
            </a:r>
            <a:endParaRPr lang="ru-RU" sz="4400" b="1" i="1" dirty="0"/>
          </a:p>
        </p:txBody>
      </p:sp>
      <p:sp>
        <p:nvSpPr>
          <p:cNvPr id="32774" name="Text Box 6"/>
          <p:cNvSpPr txBox="1">
            <a:spLocks noChangeArrowheads="1"/>
          </p:cNvSpPr>
          <p:nvPr/>
        </p:nvSpPr>
        <p:spPr bwMode="auto">
          <a:xfrm>
            <a:off x="4150696" y="2937629"/>
            <a:ext cx="5039500" cy="764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6283" tIns="43141" rIns="86283" bIns="43141">
            <a:spAutoFit/>
          </a:bodyPr>
          <a:lstStyle/>
          <a:p>
            <a:r>
              <a:rPr lang="ru-RU" sz="4400" b="1" i="1" dirty="0" smtClean="0"/>
              <a:t>правильность</a:t>
            </a:r>
            <a:endParaRPr lang="ru-RU" sz="4400" b="1" i="1" dirty="0"/>
          </a:p>
        </p:txBody>
      </p:sp>
      <p:sp>
        <p:nvSpPr>
          <p:cNvPr id="32776" name="Text Box 8"/>
          <p:cNvSpPr txBox="1">
            <a:spLocks noChangeArrowheads="1"/>
          </p:cNvSpPr>
          <p:nvPr/>
        </p:nvSpPr>
        <p:spPr bwMode="auto">
          <a:xfrm>
            <a:off x="299886" y="4342192"/>
            <a:ext cx="5962246" cy="764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6283" tIns="43141" rIns="86283" bIns="43141">
            <a:spAutoFit/>
          </a:bodyPr>
          <a:lstStyle/>
          <a:p>
            <a:r>
              <a:rPr lang="ru-RU" sz="4400" b="1" i="1" dirty="0" smtClean="0"/>
              <a:t>соблюдение строки</a:t>
            </a:r>
            <a:endParaRPr lang="ru-RU" sz="4400" b="1" i="1" dirty="0"/>
          </a:p>
        </p:txBody>
      </p:sp>
      <p:pic>
        <p:nvPicPr>
          <p:cNvPr id="32780" name="Picture 12" descr="Cartoon-Clipart-Free-1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209" r="15958" b="21071"/>
          <a:stretch>
            <a:fillRect/>
          </a:stretch>
        </p:blipFill>
        <p:spPr bwMode="auto">
          <a:xfrm>
            <a:off x="6916737" y="4143380"/>
            <a:ext cx="2227263" cy="2443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1000"/>
                                        <p:tgtEl>
                                          <p:spTgt spid="327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1000"/>
                                        <p:tgtEl>
                                          <p:spTgt spid="327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000"/>
                                        <p:tgtEl>
                                          <p:spTgt spid="327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27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27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800" decel="100000" fill="hold"/>
                                        <p:tgtEl>
                                          <p:spTgt spid="327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27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29916" y="274638"/>
            <a:ext cx="71438" cy="4571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Picture 2" descr="http://im6-tub-ru.yandex.net/i?id=302603885-11-72&amp;n=2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060488" cy="2071678"/>
          </a:xfrm>
          <a:prstGeom prst="rect">
            <a:avLst/>
          </a:prstGeom>
          <a:noFill/>
        </p:spPr>
      </p:pic>
      <p:pic>
        <p:nvPicPr>
          <p:cNvPr id="5" name="Picture 4" descr="http://img1.liveinternet.ru/images/attach/c/1/49/509/49509627_ratos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214290"/>
            <a:ext cx="2500330" cy="2368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http://www.earthflora.ru/wp-content/uploads/2012/morzh-odobenus-rosmarus_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14810" y="2571744"/>
            <a:ext cx="3706372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http://im5-tub-ru.yandex.net/i?id=149947797-10-72&amp;n=2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2143116"/>
            <a:ext cx="2857520" cy="2143140"/>
          </a:xfrm>
          <a:prstGeom prst="rect">
            <a:avLst/>
          </a:prstGeom>
          <a:noFill/>
        </p:spPr>
      </p:pic>
      <p:pic>
        <p:nvPicPr>
          <p:cNvPr id="8" name="Picture 10" descr="http://s1.ipicture.ru/uploads/20121124/AUYpXiIa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85786" y="4572008"/>
            <a:ext cx="3400366" cy="2000264"/>
          </a:xfrm>
          <a:prstGeom prst="rect">
            <a:avLst/>
          </a:prstGeom>
          <a:noFill/>
        </p:spPr>
      </p:pic>
      <p:pic>
        <p:nvPicPr>
          <p:cNvPr id="9" name="Picture 12" descr="http://www.opa.kg/uploads/posts/2010-04/1270145346_1269531q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71157" y="4071942"/>
            <a:ext cx="2572843" cy="24364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Space__001527_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175"/>
            <a:ext cx="9144000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AutoShape 3"/>
          <p:cNvSpPr>
            <a:spLocks noChangeArrowheads="1"/>
          </p:cNvSpPr>
          <p:nvPr/>
        </p:nvSpPr>
        <p:spPr bwMode="auto">
          <a:xfrm>
            <a:off x="288925" y="3429000"/>
            <a:ext cx="8634413" cy="325913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CC"/>
              </a:gs>
              <a:gs pos="100000">
                <a:srgbClr val="FFFF99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lIns="86283" tIns="43141" rIns="86283" bIns="43141" anchor="ctr"/>
          <a:lstStyle/>
          <a:p>
            <a:pPr algn="just">
              <a:defRPr/>
            </a:pPr>
            <a:r>
              <a:rPr lang="ru-RU" sz="31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rPr>
              <a:t>На  наш  космический  звездолёт</a:t>
            </a:r>
          </a:p>
          <a:p>
            <a:pPr algn="just">
              <a:defRPr/>
            </a:pPr>
            <a:r>
              <a:rPr lang="ru-RU" sz="31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rPr>
              <a:t> можно  попасть с  помощью  ключа</a:t>
            </a:r>
          </a:p>
          <a:p>
            <a:pPr algn="just">
              <a:defRPr/>
            </a:pPr>
            <a:r>
              <a:rPr lang="ru-RU" sz="31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rPr>
              <a:t> назовите  </a:t>
            </a:r>
            <a:r>
              <a:rPr lang="ru-RU" sz="31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rPr>
              <a:t>правило, которое </a:t>
            </a:r>
          </a:p>
          <a:p>
            <a:pPr algn="just">
              <a:defRPr/>
            </a:pPr>
            <a:r>
              <a:rPr lang="ru-RU" sz="31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rPr>
              <a:t>Вы применяли </a:t>
            </a:r>
            <a:r>
              <a:rPr lang="ru-RU" sz="3100" b="1" smtClean="0"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rPr>
              <a:t>и откроете замок.</a:t>
            </a:r>
            <a:endParaRPr lang="ru-RU" sz="3100" b="1" dirty="0">
              <a:effectLst>
                <a:outerShdw blurRad="38100" dist="38100" dir="2700000" algn="tl">
                  <a:srgbClr val="FFFFFF"/>
                </a:outerShdw>
              </a:effectLst>
              <a:latin typeface="Verdana" pitchFamily="34" charset="0"/>
            </a:endParaRPr>
          </a:p>
        </p:txBody>
      </p:sp>
      <p:grpSp>
        <p:nvGrpSpPr>
          <p:cNvPr id="7172" name="Group 4"/>
          <p:cNvGrpSpPr>
            <a:grpSpLocks/>
          </p:cNvGrpSpPr>
          <p:nvPr/>
        </p:nvGrpSpPr>
        <p:grpSpPr bwMode="auto">
          <a:xfrm>
            <a:off x="3144838" y="1119188"/>
            <a:ext cx="2854325" cy="2241550"/>
            <a:chOff x="2098" y="748"/>
            <a:chExt cx="1905" cy="1497"/>
          </a:xfrm>
        </p:grpSpPr>
        <p:sp>
          <p:nvSpPr>
            <p:cNvPr id="7174" name="Rectangle 5" descr="black100"/>
            <p:cNvSpPr>
              <a:spLocks noChangeArrowheads="1"/>
            </p:cNvSpPr>
            <p:nvPr/>
          </p:nvSpPr>
          <p:spPr bwMode="auto">
            <a:xfrm>
              <a:off x="2098" y="748"/>
              <a:ext cx="1905" cy="1497"/>
            </a:xfrm>
            <a:prstGeom prst="rect">
              <a:avLst/>
            </a:prstGeom>
            <a:blipFill dpi="0" rotWithShape="1">
              <a:blip r:embed="rId3"/>
              <a:srcRect/>
              <a:stretch>
                <a:fillRect/>
              </a:stretch>
            </a:blipFill>
            <a:ln w="762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7175" name="Picture 6" descr="82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461" y="1111"/>
              <a:ext cx="1225" cy="1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223" name="WordArt 7" descr="lines5"/>
          <p:cNvSpPr>
            <a:spLocks noChangeArrowheads="1" noChangeShapeType="1" noTextEdit="1"/>
          </p:cNvSpPr>
          <p:nvPr/>
        </p:nvSpPr>
        <p:spPr bwMode="auto">
          <a:xfrm>
            <a:off x="2940050" y="373063"/>
            <a:ext cx="3332163" cy="542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blipFill dpi="0" rotWithShape="0">
                  <a:blip r:embed="rId5"/>
                  <a:srcRect/>
                  <a:stretch>
                    <a:fillRect/>
                  </a:stretch>
                </a:blip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Verdana"/>
                <a:ea typeface="Verdana"/>
                <a:cs typeface="Verdana"/>
              </a:rPr>
              <a:t>ЗАПРОС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7F06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indefinite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indefinite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CC339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40"/>
                            </p:stCondLst>
                            <p:childTnLst>
                              <p:par>
                                <p:cTn id="16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CC339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80"/>
                            </p:stCondLst>
                            <p:childTnLst>
                              <p:par>
                                <p:cTn id="22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CC339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40"/>
                            </p:stCondLst>
                            <p:childTnLst>
                              <p:par>
                                <p:cTn id="28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CC339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xit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heel(4)">
                                      <p:cBhvr>
                                        <p:cTn id="36" dur="20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1" presetClass="exit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heel(4)">
                                      <p:cBhvr>
                                        <p:cTn id="39" dur="20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1" presetClass="exit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heel(4)">
                                      <p:cBhvr>
                                        <p:cTn id="42" dur="20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1" presetClass="exit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heel(4)">
                                      <p:cBhvr>
                                        <p:cTn id="45" dur="20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1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48" dur="2000"/>
                                        <p:tgtEl>
                                          <p:spTgt spid="92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allAtOnce" animBg="1"/>
      <p:bldP spid="9223" grpId="0" animBg="1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739</TotalTime>
  <Words>235</Words>
  <Application>Microsoft Office PowerPoint</Application>
  <PresentationFormat>Экран (4:3)</PresentationFormat>
  <Paragraphs>71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Оформление по умолчанию</vt:lpstr>
      <vt:lpstr>Урок русского языка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  Мы хорошые, Жывем отлично, Едим много кашы.  Шыпеть и драться не будем. Давайте дружыть.   </vt:lpstr>
      <vt:lpstr>Слайд 13</vt:lpstr>
      <vt:lpstr>     Мы хорошие, Живем отлично, Едим много каши. </vt:lpstr>
      <vt:lpstr>Слайд 15</vt:lpstr>
      <vt:lpstr>1.Миши, у, Тишка, жил, кот.  2.Наташи, у, новые, лыжи.</vt:lpstr>
      <vt:lpstr>Слайд 17</vt:lpstr>
      <vt:lpstr>Слайд 18</vt:lpstr>
      <vt:lpstr>У_ Миши жил кот Тишка.  У_ Наташи новые лыжи.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математики 1 класс</dc:title>
  <dc:creator>Home</dc:creator>
  <cp:lastModifiedBy>гарант</cp:lastModifiedBy>
  <cp:revision>73</cp:revision>
  <dcterms:created xsi:type="dcterms:W3CDTF">2010-01-27T12:08:06Z</dcterms:created>
  <dcterms:modified xsi:type="dcterms:W3CDTF">2015-11-10T18:01:20Z</dcterms:modified>
</cp:coreProperties>
</file>